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77" r:id="rId5"/>
    <p:sldId id="278" r:id="rId6"/>
    <p:sldId id="279" r:id="rId7"/>
    <p:sldId id="283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8" r:id="rId16"/>
    <p:sldId id="289" r:id="rId17"/>
    <p:sldId id="297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58" r:id="rId26"/>
    <p:sldId id="273" r:id="rId27"/>
    <p:sldId id="274" r:id="rId28"/>
    <p:sldId id="275" r:id="rId29"/>
    <p:sldId id="276" r:id="rId30"/>
    <p:sldId id="26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>
          <p15:clr>
            <a:srgbClr val="A4A3A4"/>
          </p15:clr>
        </p15:guide>
        <p15:guide id="2" pos="378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尹 杨" initials="尹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D74"/>
    <a:srgbClr val="729EC0"/>
    <a:srgbClr val="6F97D2"/>
    <a:srgbClr val="FFC000"/>
    <a:srgbClr val="31698B"/>
    <a:srgbClr val="0D0D0D"/>
    <a:srgbClr val="5D8DBB"/>
    <a:srgbClr val="1A587E"/>
    <a:srgbClr val="18171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192"/>
      </p:cViewPr>
      <p:guideLst>
        <p:guide orient="horz" pos="2228"/>
        <p:guide pos="3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DA7B8-A214-46D3-97A5-C1573DF8D533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876D-4737-44A4-8A94-22CA9C1065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1787520">
            <a:off x="-1149839" y="-665130"/>
            <a:ext cx="7517279" cy="8268539"/>
          </a:xfrm>
          <a:custGeom>
            <a:avLst/>
            <a:gdLst>
              <a:gd name="connsiteX0" fmla="*/ 0 w 7517279"/>
              <a:gd name="connsiteY0" fmla="*/ 2224421 h 8176033"/>
              <a:gd name="connsiteX1" fmla="*/ 3885318 w 7517279"/>
              <a:gd name="connsiteY1" fmla="*/ 0 h 8176033"/>
              <a:gd name="connsiteX2" fmla="*/ 7517279 w 7517279"/>
              <a:gd name="connsiteY2" fmla="*/ 0 h 8176033"/>
              <a:gd name="connsiteX3" fmla="*/ 7517279 w 7517279"/>
              <a:gd name="connsiteY3" fmla="*/ 5823055 h 8176033"/>
              <a:gd name="connsiteX4" fmla="*/ 3407417 w 7517279"/>
              <a:gd name="connsiteY4" fmla="*/ 8176033 h 817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7279" h="8176033">
                <a:moveTo>
                  <a:pt x="0" y="2224421"/>
                </a:moveTo>
                <a:lnTo>
                  <a:pt x="3885318" y="0"/>
                </a:lnTo>
                <a:lnTo>
                  <a:pt x="7517279" y="0"/>
                </a:lnTo>
                <a:lnTo>
                  <a:pt x="7517279" y="5823055"/>
                </a:lnTo>
                <a:lnTo>
                  <a:pt x="3407417" y="8176033"/>
                </a:lnTo>
                <a:close/>
              </a:path>
            </a:pathLst>
          </a:custGeom>
          <a:solidFill>
            <a:srgbClr val="4F82A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6"/>
          <a:stretch>
            <a:fillRect/>
          </a:stretch>
        </p:blipFill>
        <p:spPr>
          <a:xfrm>
            <a:off x="0" y="0"/>
            <a:ext cx="7628966" cy="6858000"/>
          </a:xfrm>
          <a:custGeom>
            <a:avLst/>
            <a:gdLst>
              <a:gd name="connsiteX0" fmla="*/ 0 w 7628966"/>
              <a:gd name="connsiteY0" fmla="*/ 0 h 6858000"/>
              <a:gd name="connsiteX1" fmla="*/ 4477024 w 7628966"/>
              <a:gd name="connsiteY1" fmla="*/ 0 h 6858000"/>
              <a:gd name="connsiteX2" fmla="*/ 7628966 w 7628966"/>
              <a:gd name="connsiteY2" fmla="*/ 1804550 h 6858000"/>
              <a:gd name="connsiteX3" fmla="*/ 4735765 w 7628966"/>
              <a:gd name="connsiteY3" fmla="*/ 6858000 h 6858000"/>
              <a:gd name="connsiteX4" fmla="*/ 0 w 76289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8966" h="6858000">
                <a:moveTo>
                  <a:pt x="0" y="0"/>
                </a:moveTo>
                <a:lnTo>
                  <a:pt x="4477024" y="0"/>
                </a:lnTo>
                <a:lnTo>
                  <a:pt x="7628966" y="1804550"/>
                </a:lnTo>
                <a:lnTo>
                  <a:pt x="47357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0172285" y="1585306"/>
            <a:ext cx="921385" cy="1778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rgbClr val="5D8DB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暑期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710620" y="3659854"/>
            <a:ext cx="921385" cy="19094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solidFill>
                  <a:srgbClr val="FFC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实训</a:t>
            </a:r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9549592" y="2730999"/>
            <a:ext cx="1573152" cy="1526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0465418" y="3752448"/>
            <a:ext cx="789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4D7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基坑支护监测系统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778240" y="2731135"/>
            <a:ext cx="551815" cy="3566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163D5B"/>
                </a:solidFill>
              </a:rPr>
              <a:t>第三组</a:t>
            </a:r>
            <a:r>
              <a:rPr lang="en-US" altLang="zh-CN" sz="2400" dirty="0">
                <a:solidFill>
                  <a:srgbClr val="163D5B"/>
                </a:solidFill>
              </a:rPr>
              <a:t>—</a:t>
            </a:r>
            <a:r>
              <a:rPr lang="zh-CN" altLang="en-US" sz="2400" dirty="0">
                <a:solidFill>
                  <a:srgbClr val="163D5B"/>
                </a:solidFill>
              </a:rPr>
              <a:t>网上购物系统</a:t>
            </a:r>
            <a:endParaRPr lang="zh-CN" altLang="en-US" sz="2400" dirty="0">
              <a:solidFill>
                <a:srgbClr val="163D5B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商品详情</a:t>
            </a:r>
            <a:r>
              <a:rPr lang="en-US" altLang="zh-CN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E59080A-DE8A-4E40-BBB3-BB469C3F3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98" y="1483322"/>
            <a:ext cx="8139604" cy="48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添加购物车测试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D7117CF-088B-4FCF-8B6F-E456856F6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68" y="1429154"/>
            <a:ext cx="8334394" cy="49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0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添加购物车测试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449A86C-2FEE-422A-AE3B-383A82511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72" y="1487174"/>
            <a:ext cx="8285017" cy="49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4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购物车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D8DF4D5-F48E-438F-BA71-7570B39EDD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9" y="1523624"/>
            <a:ext cx="8339427" cy="47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提交订单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BBB3B59-D2F0-47C6-9A35-C7441E454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44" y="1358941"/>
            <a:ext cx="8553133" cy="50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提交订单成功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299FB73-4309-4706-B076-7E0AB2E8A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11" y="1399479"/>
            <a:ext cx="8121398" cy="48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订单管理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DBB574C-EE6B-4A57-B0F0-8FC4707BA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20" y="1524000"/>
            <a:ext cx="8418798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后台管理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CCFEAC1-92D5-42A1-88A3-42EE02F34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2" y="1438932"/>
            <a:ext cx="8526530" cy="5066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EC5DA-4669-46E8-8991-BCCD80FC7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1" y="2115127"/>
            <a:ext cx="2493217" cy="2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4EB1812-CB4B-4471-B477-6320E99B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58" y="1462963"/>
            <a:ext cx="7944921" cy="47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添加新商品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9F11FAC-A0E2-4CEF-AD5C-AC6DA2AD81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19" y="1490683"/>
            <a:ext cx="8380007" cy="47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片包含 自然&#10;&#10;自动生成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2" r="66035" b="12287"/>
          <a:stretch>
            <a:fillRect/>
          </a:stretch>
        </p:blipFill>
        <p:spPr>
          <a:xfrm>
            <a:off x="615525" y="1342264"/>
            <a:ext cx="1745313" cy="4100447"/>
          </a:xfrm>
          <a:custGeom>
            <a:avLst/>
            <a:gdLst>
              <a:gd name="connsiteX0" fmla="*/ 489865 w 2939141"/>
              <a:gd name="connsiteY0" fmla="*/ 0 h 5897878"/>
              <a:gd name="connsiteX1" fmla="*/ 2939141 w 2939141"/>
              <a:gd name="connsiteY1" fmla="*/ 0 h 5897878"/>
              <a:gd name="connsiteX2" fmla="*/ 2939141 w 2939141"/>
              <a:gd name="connsiteY2" fmla="*/ 5897878 h 5897878"/>
              <a:gd name="connsiteX3" fmla="*/ 0 w 2939141"/>
              <a:gd name="connsiteY3" fmla="*/ 5897878 h 5897878"/>
              <a:gd name="connsiteX4" fmla="*/ 0 w 2939141"/>
              <a:gd name="connsiteY4" fmla="*/ 489865 h 58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41" h="5897878">
                <a:moveTo>
                  <a:pt x="489865" y="0"/>
                </a:moveTo>
                <a:lnTo>
                  <a:pt x="2939141" y="0"/>
                </a:lnTo>
                <a:lnTo>
                  <a:pt x="2939141" y="5897878"/>
                </a:lnTo>
                <a:lnTo>
                  <a:pt x="0" y="5897878"/>
                </a:lnTo>
                <a:lnTo>
                  <a:pt x="0" y="489865"/>
                </a:lnTo>
                <a:close/>
              </a:path>
            </a:pathLst>
          </a:custGeom>
        </p:spPr>
      </p:pic>
      <p:sp>
        <p:nvSpPr>
          <p:cNvPr id="28" name="任意多边形: 形状 27"/>
          <p:cNvSpPr/>
          <p:nvPr/>
        </p:nvSpPr>
        <p:spPr>
          <a:xfrm>
            <a:off x="615525" y="2530985"/>
            <a:ext cx="1745315" cy="2911727"/>
          </a:xfrm>
          <a:custGeom>
            <a:avLst/>
            <a:gdLst>
              <a:gd name="connsiteX0" fmla="*/ 0 w 2939143"/>
              <a:gd name="connsiteY0" fmla="*/ 0 h 3225802"/>
              <a:gd name="connsiteX1" fmla="*/ 2939143 w 2939143"/>
              <a:gd name="connsiteY1" fmla="*/ 1686438 h 3225802"/>
              <a:gd name="connsiteX2" fmla="*/ 2939143 w 2939143"/>
              <a:gd name="connsiteY2" fmla="*/ 3225802 h 3225802"/>
              <a:gd name="connsiteX3" fmla="*/ 0 w 2939143"/>
              <a:gd name="connsiteY3" fmla="*/ 3225802 h 3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3225802">
                <a:moveTo>
                  <a:pt x="0" y="0"/>
                </a:moveTo>
                <a:lnTo>
                  <a:pt x="2939143" y="1686438"/>
                </a:lnTo>
                <a:lnTo>
                  <a:pt x="2939143" y="3225802"/>
                </a:lnTo>
                <a:lnTo>
                  <a:pt x="0" y="3225802"/>
                </a:lnTo>
                <a:close/>
              </a:path>
            </a:pathLst>
          </a:custGeom>
          <a:solidFill>
            <a:srgbClr val="26262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4277C6"/>
              </a:highligh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5525" y="3826885"/>
            <a:ext cx="174531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进行购物车模块后端开发；与组员进行整合工作；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编写文档。</a:t>
            </a:r>
          </a:p>
        </p:txBody>
      </p:sp>
      <p:pic>
        <p:nvPicPr>
          <p:cNvPr id="37" name="图片 36" descr="图片包含 自然&#10;&#10;自动生成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2" r="66035" b="12287"/>
          <a:stretch>
            <a:fillRect/>
          </a:stretch>
        </p:blipFill>
        <p:spPr>
          <a:xfrm>
            <a:off x="3010743" y="1342898"/>
            <a:ext cx="1745313" cy="4100447"/>
          </a:xfrm>
          <a:custGeom>
            <a:avLst/>
            <a:gdLst>
              <a:gd name="connsiteX0" fmla="*/ 489865 w 2939141"/>
              <a:gd name="connsiteY0" fmla="*/ 0 h 5897878"/>
              <a:gd name="connsiteX1" fmla="*/ 2939141 w 2939141"/>
              <a:gd name="connsiteY1" fmla="*/ 0 h 5897878"/>
              <a:gd name="connsiteX2" fmla="*/ 2939141 w 2939141"/>
              <a:gd name="connsiteY2" fmla="*/ 5897878 h 5897878"/>
              <a:gd name="connsiteX3" fmla="*/ 0 w 2939141"/>
              <a:gd name="connsiteY3" fmla="*/ 5897878 h 5897878"/>
              <a:gd name="connsiteX4" fmla="*/ 0 w 2939141"/>
              <a:gd name="connsiteY4" fmla="*/ 489865 h 58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41" h="5897878">
                <a:moveTo>
                  <a:pt x="489865" y="0"/>
                </a:moveTo>
                <a:lnTo>
                  <a:pt x="2939141" y="0"/>
                </a:lnTo>
                <a:lnTo>
                  <a:pt x="2939141" y="5897878"/>
                </a:lnTo>
                <a:lnTo>
                  <a:pt x="0" y="5897878"/>
                </a:lnTo>
                <a:lnTo>
                  <a:pt x="0" y="489865"/>
                </a:lnTo>
                <a:close/>
              </a:path>
            </a:pathLst>
          </a:custGeom>
        </p:spPr>
      </p:pic>
      <p:sp>
        <p:nvSpPr>
          <p:cNvPr id="38" name="任意多边形: 形状 37"/>
          <p:cNvSpPr/>
          <p:nvPr/>
        </p:nvSpPr>
        <p:spPr>
          <a:xfrm>
            <a:off x="3010743" y="2530984"/>
            <a:ext cx="1745315" cy="2911727"/>
          </a:xfrm>
          <a:custGeom>
            <a:avLst/>
            <a:gdLst>
              <a:gd name="connsiteX0" fmla="*/ 0 w 2939143"/>
              <a:gd name="connsiteY0" fmla="*/ 0 h 3225802"/>
              <a:gd name="connsiteX1" fmla="*/ 2939143 w 2939143"/>
              <a:gd name="connsiteY1" fmla="*/ 1686438 h 3225802"/>
              <a:gd name="connsiteX2" fmla="*/ 2939143 w 2939143"/>
              <a:gd name="connsiteY2" fmla="*/ 3225802 h 3225802"/>
              <a:gd name="connsiteX3" fmla="*/ 0 w 2939143"/>
              <a:gd name="connsiteY3" fmla="*/ 3225802 h 3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3225802">
                <a:moveTo>
                  <a:pt x="0" y="0"/>
                </a:moveTo>
                <a:lnTo>
                  <a:pt x="2939143" y="1686438"/>
                </a:lnTo>
                <a:lnTo>
                  <a:pt x="2939143" y="3225802"/>
                </a:lnTo>
                <a:lnTo>
                  <a:pt x="0" y="3225802"/>
                </a:lnTo>
                <a:close/>
              </a:path>
            </a:pathLst>
          </a:custGeom>
          <a:solidFill>
            <a:srgbClr val="26262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4277C6"/>
              </a:highligh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10743" y="3826884"/>
            <a:ext cx="174531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登录功能模块的前端开发，后端开发，与其他组员进行模块整合。</a:t>
            </a:r>
          </a:p>
        </p:txBody>
      </p:sp>
      <p:pic>
        <p:nvPicPr>
          <p:cNvPr id="40" name="图片 39" descr="图片包含 自然&#10;&#10;自动生成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2" r="66035" b="12287"/>
          <a:stretch>
            <a:fillRect/>
          </a:stretch>
        </p:blipFill>
        <p:spPr>
          <a:xfrm>
            <a:off x="5437709" y="1378457"/>
            <a:ext cx="1745313" cy="4100447"/>
          </a:xfrm>
          <a:custGeom>
            <a:avLst/>
            <a:gdLst>
              <a:gd name="connsiteX0" fmla="*/ 489865 w 2939141"/>
              <a:gd name="connsiteY0" fmla="*/ 0 h 5897878"/>
              <a:gd name="connsiteX1" fmla="*/ 2939141 w 2939141"/>
              <a:gd name="connsiteY1" fmla="*/ 0 h 5897878"/>
              <a:gd name="connsiteX2" fmla="*/ 2939141 w 2939141"/>
              <a:gd name="connsiteY2" fmla="*/ 5897878 h 5897878"/>
              <a:gd name="connsiteX3" fmla="*/ 0 w 2939141"/>
              <a:gd name="connsiteY3" fmla="*/ 5897878 h 5897878"/>
              <a:gd name="connsiteX4" fmla="*/ 0 w 2939141"/>
              <a:gd name="connsiteY4" fmla="*/ 489865 h 58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41" h="5897878">
                <a:moveTo>
                  <a:pt x="489865" y="0"/>
                </a:moveTo>
                <a:lnTo>
                  <a:pt x="2939141" y="0"/>
                </a:lnTo>
                <a:lnTo>
                  <a:pt x="2939141" y="5897878"/>
                </a:lnTo>
                <a:lnTo>
                  <a:pt x="0" y="5897878"/>
                </a:lnTo>
                <a:lnTo>
                  <a:pt x="0" y="489865"/>
                </a:lnTo>
                <a:close/>
              </a:path>
            </a:pathLst>
          </a:custGeom>
        </p:spPr>
      </p:pic>
      <p:sp>
        <p:nvSpPr>
          <p:cNvPr id="41" name="任意多边形: 形状 40"/>
          <p:cNvSpPr/>
          <p:nvPr/>
        </p:nvSpPr>
        <p:spPr>
          <a:xfrm>
            <a:off x="5437709" y="2530983"/>
            <a:ext cx="1745315" cy="2911727"/>
          </a:xfrm>
          <a:custGeom>
            <a:avLst/>
            <a:gdLst>
              <a:gd name="connsiteX0" fmla="*/ 0 w 2939143"/>
              <a:gd name="connsiteY0" fmla="*/ 0 h 3225802"/>
              <a:gd name="connsiteX1" fmla="*/ 2939143 w 2939143"/>
              <a:gd name="connsiteY1" fmla="*/ 1686438 h 3225802"/>
              <a:gd name="connsiteX2" fmla="*/ 2939143 w 2939143"/>
              <a:gd name="connsiteY2" fmla="*/ 3225802 h 3225802"/>
              <a:gd name="connsiteX3" fmla="*/ 0 w 2939143"/>
              <a:gd name="connsiteY3" fmla="*/ 3225802 h 3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3225802">
                <a:moveTo>
                  <a:pt x="0" y="0"/>
                </a:moveTo>
                <a:lnTo>
                  <a:pt x="2939143" y="1686438"/>
                </a:lnTo>
                <a:lnTo>
                  <a:pt x="2939143" y="3225802"/>
                </a:lnTo>
                <a:lnTo>
                  <a:pt x="0" y="3225802"/>
                </a:lnTo>
                <a:close/>
              </a:path>
            </a:pathLst>
          </a:custGeom>
          <a:solidFill>
            <a:srgbClr val="26262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4277C6"/>
              </a:highligh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37709" y="3862443"/>
            <a:ext cx="1745313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进行订单模块后端开发；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协助其他组员进行前端开发。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55785" y="2348796"/>
            <a:ext cx="4597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组长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杨雷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977967" y="2349431"/>
            <a:ext cx="4597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赵卓成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550999" y="2348796"/>
            <a:ext cx="4597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贾一鸣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66090" y="77470"/>
            <a:ext cx="2544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latin typeface="宋体" panose="02010600030101010101" pitchFamily="2" charset="-122"/>
                <a:ea typeface="宋体" panose="02010600030101010101" pitchFamily="2" charset="-122"/>
              </a:rPr>
              <a:t>组内分工</a:t>
            </a:r>
          </a:p>
        </p:txBody>
      </p:sp>
      <p:pic>
        <p:nvPicPr>
          <p:cNvPr id="2" name="图片 1" descr="图片包含 自然&#10;&#10;自动生成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2" r="66035" b="12287"/>
          <a:stretch>
            <a:fillRect/>
          </a:stretch>
        </p:blipFill>
        <p:spPr>
          <a:xfrm>
            <a:off x="7901509" y="1379092"/>
            <a:ext cx="1745313" cy="4100447"/>
          </a:xfrm>
          <a:custGeom>
            <a:avLst/>
            <a:gdLst>
              <a:gd name="connsiteX0" fmla="*/ 489865 w 2939141"/>
              <a:gd name="connsiteY0" fmla="*/ 0 h 5897878"/>
              <a:gd name="connsiteX1" fmla="*/ 2939141 w 2939141"/>
              <a:gd name="connsiteY1" fmla="*/ 0 h 5897878"/>
              <a:gd name="connsiteX2" fmla="*/ 2939141 w 2939141"/>
              <a:gd name="connsiteY2" fmla="*/ 5897878 h 5897878"/>
              <a:gd name="connsiteX3" fmla="*/ 0 w 2939141"/>
              <a:gd name="connsiteY3" fmla="*/ 5897878 h 5897878"/>
              <a:gd name="connsiteX4" fmla="*/ 0 w 2939141"/>
              <a:gd name="connsiteY4" fmla="*/ 489865 h 58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41" h="5897878">
                <a:moveTo>
                  <a:pt x="489865" y="0"/>
                </a:moveTo>
                <a:lnTo>
                  <a:pt x="2939141" y="0"/>
                </a:lnTo>
                <a:lnTo>
                  <a:pt x="2939141" y="5897878"/>
                </a:lnTo>
                <a:lnTo>
                  <a:pt x="0" y="5897878"/>
                </a:lnTo>
                <a:lnTo>
                  <a:pt x="0" y="489865"/>
                </a:lnTo>
                <a:close/>
              </a:path>
            </a:pathLst>
          </a:custGeom>
        </p:spPr>
      </p:pic>
      <p:sp>
        <p:nvSpPr>
          <p:cNvPr id="3" name="任意多边形: 形状 40"/>
          <p:cNvSpPr/>
          <p:nvPr/>
        </p:nvSpPr>
        <p:spPr>
          <a:xfrm>
            <a:off x="7901509" y="2567813"/>
            <a:ext cx="1745315" cy="2911727"/>
          </a:xfrm>
          <a:custGeom>
            <a:avLst/>
            <a:gdLst>
              <a:gd name="connsiteX0" fmla="*/ 0 w 2939143"/>
              <a:gd name="connsiteY0" fmla="*/ 0 h 3225802"/>
              <a:gd name="connsiteX1" fmla="*/ 2939143 w 2939143"/>
              <a:gd name="connsiteY1" fmla="*/ 1686438 h 3225802"/>
              <a:gd name="connsiteX2" fmla="*/ 2939143 w 2939143"/>
              <a:gd name="connsiteY2" fmla="*/ 3225802 h 3225802"/>
              <a:gd name="connsiteX3" fmla="*/ 0 w 2939143"/>
              <a:gd name="connsiteY3" fmla="*/ 3225802 h 3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3225802">
                <a:moveTo>
                  <a:pt x="0" y="0"/>
                </a:moveTo>
                <a:lnTo>
                  <a:pt x="2939143" y="1686438"/>
                </a:lnTo>
                <a:lnTo>
                  <a:pt x="2939143" y="3225802"/>
                </a:lnTo>
                <a:lnTo>
                  <a:pt x="0" y="3225802"/>
                </a:lnTo>
                <a:close/>
              </a:path>
            </a:pathLst>
          </a:custGeom>
          <a:solidFill>
            <a:srgbClr val="26262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4277C6"/>
              </a:highligh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1509" y="3863078"/>
            <a:ext cx="17453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购物车模块，订单模块前端开发的主要开发人员。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41767" y="2349431"/>
            <a:ext cx="4597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马恩沛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00792" y="2349431"/>
            <a:ext cx="459740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柴斌峰</a:t>
            </a:r>
          </a:p>
        </p:txBody>
      </p:sp>
      <p:pic>
        <p:nvPicPr>
          <p:cNvPr id="7" name="图片 6" descr="图片包含 自然&#10;&#10;自动生成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2" r="66035" b="12287"/>
          <a:stretch>
            <a:fillRect/>
          </a:stretch>
        </p:blipFill>
        <p:spPr>
          <a:xfrm>
            <a:off x="10260534" y="1379092"/>
            <a:ext cx="1745313" cy="4100447"/>
          </a:xfrm>
          <a:custGeom>
            <a:avLst/>
            <a:gdLst>
              <a:gd name="connsiteX0" fmla="*/ 489865 w 2939141"/>
              <a:gd name="connsiteY0" fmla="*/ 0 h 5897878"/>
              <a:gd name="connsiteX1" fmla="*/ 2939141 w 2939141"/>
              <a:gd name="connsiteY1" fmla="*/ 0 h 5897878"/>
              <a:gd name="connsiteX2" fmla="*/ 2939141 w 2939141"/>
              <a:gd name="connsiteY2" fmla="*/ 5897878 h 5897878"/>
              <a:gd name="connsiteX3" fmla="*/ 0 w 2939141"/>
              <a:gd name="connsiteY3" fmla="*/ 5897878 h 5897878"/>
              <a:gd name="connsiteX4" fmla="*/ 0 w 2939141"/>
              <a:gd name="connsiteY4" fmla="*/ 489865 h 58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41" h="5897878">
                <a:moveTo>
                  <a:pt x="489865" y="0"/>
                </a:moveTo>
                <a:lnTo>
                  <a:pt x="2939141" y="0"/>
                </a:lnTo>
                <a:lnTo>
                  <a:pt x="2939141" y="5897878"/>
                </a:lnTo>
                <a:lnTo>
                  <a:pt x="0" y="5897878"/>
                </a:lnTo>
                <a:lnTo>
                  <a:pt x="0" y="489865"/>
                </a:lnTo>
                <a:close/>
              </a:path>
            </a:pathLst>
          </a:custGeom>
        </p:spPr>
      </p:pic>
      <p:sp>
        <p:nvSpPr>
          <p:cNvPr id="8" name="任意多边形: 形状 40"/>
          <p:cNvSpPr/>
          <p:nvPr/>
        </p:nvSpPr>
        <p:spPr>
          <a:xfrm>
            <a:off x="10260534" y="2567813"/>
            <a:ext cx="1745315" cy="2911727"/>
          </a:xfrm>
          <a:custGeom>
            <a:avLst/>
            <a:gdLst>
              <a:gd name="connsiteX0" fmla="*/ 0 w 2939143"/>
              <a:gd name="connsiteY0" fmla="*/ 0 h 3225802"/>
              <a:gd name="connsiteX1" fmla="*/ 2939143 w 2939143"/>
              <a:gd name="connsiteY1" fmla="*/ 1686438 h 3225802"/>
              <a:gd name="connsiteX2" fmla="*/ 2939143 w 2939143"/>
              <a:gd name="connsiteY2" fmla="*/ 3225802 h 3225802"/>
              <a:gd name="connsiteX3" fmla="*/ 0 w 2939143"/>
              <a:gd name="connsiteY3" fmla="*/ 3225802 h 322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143" h="3225802">
                <a:moveTo>
                  <a:pt x="0" y="0"/>
                </a:moveTo>
                <a:lnTo>
                  <a:pt x="2939143" y="1686438"/>
                </a:lnTo>
                <a:lnTo>
                  <a:pt x="2939143" y="3225802"/>
                </a:lnTo>
                <a:lnTo>
                  <a:pt x="0" y="3225802"/>
                </a:lnTo>
                <a:close/>
              </a:path>
            </a:pathLst>
          </a:custGeom>
          <a:solidFill>
            <a:srgbClr val="26262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4277C6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60534" y="3863078"/>
            <a:ext cx="174531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商品主页</a:t>
            </a:r>
            <a:r>
              <a:rPr lang="zh-CN" altLang="en-US" sz="1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前后端开发；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商品详情模块前后端开发；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前后端整合的主要人员，设计与管理数据库信息表，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原型图设计。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96A3ED8-5B1C-4620-990C-CA7E6C9E6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60" y="1496289"/>
            <a:ext cx="8594711" cy="49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D9EE682-8C3C-407E-AA0A-10F3C06F5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20" y="1385453"/>
            <a:ext cx="8813108" cy="499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D9EE682-8C3C-407E-AA0A-10F3C06F5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20" y="1385453"/>
            <a:ext cx="8813108" cy="499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管理员管理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D9EE682-8C3C-407E-AA0A-10F3C06F5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20" y="1385453"/>
            <a:ext cx="8813108" cy="499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69255" y="1931670"/>
            <a:ext cx="56540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经过本次实验，我熟悉了企业的开发流程，并且掌握了前后端分离开发的相关技术，如：springboot,vue等开发技术。在本次实训之前，我曾经用过jsp开发web项目，但是jsp开发过程很复杂且不清晰，很难做到团队配合开发，并且jsp项目可移植性很差。本次实训使用的SSM框架开发技术则很适合团队开发，本次实训结束后，我的团队配合能力以及团队交流能力大大加强，这能够帮助我适应毕业之后在企业的工作</a:t>
            </a:r>
            <a:r>
              <a:rPr lang="zh-CN" altLang="en-US" sz="2400" dirty="0">
                <a:solidFill>
                  <a:srgbClr val="1A587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pic>
        <p:nvPicPr>
          <p:cNvPr id="10" name="图片 9" descr="图片包含 自然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>
            <a:fillRect/>
          </a:stretch>
        </p:blipFill>
        <p:spPr>
          <a:xfrm>
            <a:off x="1" y="0"/>
            <a:ext cx="5294498" cy="6858000"/>
          </a:xfrm>
          <a:custGeom>
            <a:avLst/>
            <a:gdLst>
              <a:gd name="connsiteX0" fmla="*/ 0 w 5294498"/>
              <a:gd name="connsiteY0" fmla="*/ 0 h 6858000"/>
              <a:gd name="connsiteX1" fmla="*/ 4756583 w 5294498"/>
              <a:gd name="connsiteY1" fmla="*/ 0 h 6858000"/>
              <a:gd name="connsiteX2" fmla="*/ 5294498 w 5294498"/>
              <a:gd name="connsiteY2" fmla="*/ 687493 h 6858000"/>
              <a:gd name="connsiteX3" fmla="*/ 5294498 w 5294498"/>
              <a:gd name="connsiteY3" fmla="*/ 6858000 h 6858000"/>
              <a:gd name="connsiteX4" fmla="*/ 0 w 529449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498" h="6858000">
                <a:moveTo>
                  <a:pt x="0" y="0"/>
                </a:moveTo>
                <a:lnTo>
                  <a:pt x="4756583" y="0"/>
                </a:lnTo>
                <a:lnTo>
                  <a:pt x="5294498" y="687493"/>
                </a:lnTo>
                <a:lnTo>
                  <a:pt x="5294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H="1">
            <a:off x="-13063" y="1158575"/>
            <a:ext cx="5307561" cy="5699425"/>
          </a:xfrm>
          <a:custGeom>
            <a:avLst/>
            <a:gdLst>
              <a:gd name="connsiteX0" fmla="*/ 0 w 6206843"/>
              <a:gd name="connsiteY0" fmla="*/ 0 h 5699425"/>
              <a:gd name="connsiteX1" fmla="*/ 6206843 w 6206843"/>
              <a:gd name="connsiteY1" fmla="*/ 3667549 h 5699425"/>
              <a:gd name="connsiteX2" fmla="*/ 6206843 w 6206843"/>
              <a:gd name="connsiteY2" fmla="*/ 5699425 h 5699425"/>
              <a:gd name="connsiteX3" fmla="*/ 0 w 6206843"/>
              <a:gd name="connsiteY3" fmla="*/ 5699425 h 56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43" h="5699425">
                <a:moveTo>
                  <a:pt x="0" y="0"/>
                </a:moveTo>
                <a:lnTo>
                  <a:pt x="6206843" y="3667549"/>
                </a:lnTo>
                <a:lnTo>
                  <a:pt x="6206843" y="5699425"/>
                </a:lnTo>
                <a:lnTo>
                  <a:pt x="0" y="5699425"/>
                </a:lnTo>
                <a:close/>
              </a:path>
            </a:pathLst>
          </a:custGeom>
          <a:solidFill>
            <a:srgbClr val="1817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4365" y="1807210"/>
            <a:ext cx="85026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杨雷</a:t>
            </a:r>
            <a:r>
              <a:rPr lang="en-US" altLang="zh-CN" sz="4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69255" y="1562100"/>
            <a:ext cx="56540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在实训之前学习过servlet和jsp的使用方法，用jsp制作过小项目，当时觉得用着还可以，但是有时候各个jsp的拼接有些麻烦，得全组成员一起开发一起更改，而且换了机器也很棘手。</a:t>
            </a:r>
          </a:p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这次实训使用了SMM框架，轻量、前后端分离和组件模块的实现，让成员间的开发更加灵活；老师给我们讲解的流程让我体验到了更方便的开发模式，受益匪浅。不过很多东西都是用啥学啥，很多知识都是停留在使用层面没有去理解，下次遇到新问题可能又会出错，所以在实训结束后我要继续深入学习。</a:t>
            </a:r>
            <a:endParaRPr lang="zh-CN" altLang="en-US" sz="2400" dirty="0">
              <a:solidFill>
                <a:srgbClr val="1A587E"/>
              </a:solidFill>
            </a:endParaRPr>
          </a:p>
        </p:txBody>
      </p:sp>
      <p:pic>
        <p:nvPicPr>
          <p:cNvPr id="10" name="图片 9" descr="图片包含 自然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>
            <a:fillRect/>
          </a:stretch>
        </p:blipFill>
        <p:spPr>
          <a:xfrm>
            <a:off x="1" y="0"/>
            <a:ext cx="5294498" cy="6858000"/>
          </a:xfrm>
          <a:custGeom>
            <a:avLst/>
            <a:gdLst>
              <a:gd name="connsiteX0" fmla="*/ 0 w 5294498"/>
              <a:gd name="connsiteY0" fmla="*/ 0 h 6858000"/>
              <a:gd name="connsiteX1" fmla="*/ 4756583 w 5294498"/>
              <a:gd name="connsiteY1" fmla="*/ 0 h 6858000"/>
              <a:gd name="connsiteX2" fmla="*/ 5294498 w 5294498"/>
              <a:gd name="connsiteY2" fmla="*/ 687493 h 6858000"/>
              <a:gd name="connsiteX3" fmla="*/ 5294498 w 5294498"/>
              <a:gd name="connsiteY3" fmla="*/ 6858000 h 6858000"/>
              <a:gd name="connsiteX4" fmla="*/ 0 w 529449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498" h="6858000">
                <a:moveTo>
                  <a:pt x="0" y="0"/>
                </a:moveTo>
                <a:lnTo>
                  <a:pt x="4756583" y="0"/>
                </a:lnTo>
                <a:lnTo>
                  <a:pt x="5294498" y="687493"/>
                </a:lnTo>
                <a:lnTo>
                  <a:pt x="5294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H="1">
            <a:off x="-13063" y="1158575"/>
            <a:ext cx="5307561" cy="5699425"/>
          </a:xfrm>
          <a:custGeom>
            <a:avLst/>
            <a:gdLst>
              <a:gd name="connsiteX0" fmla="*/ 0 w 6206843"/>
              <a:gd name="connsiteY0" fmla="*/ 0 h 5699425"/>
              <a:gd name="connsiteX1" fmla="*/ 6206843 w 6206843"/>
              <a:gd name="connsiteY1" fmla="*/ 3667549 h 5699425"/>
              <a:gd name="connsiteX2" fmla="*/ 6206843 w 6206843"/>
              <a:gd name="connsiteY2" fmla="*/ 5699425 h 5699425"/>
              <a:gd name="connsiteX3" fmla="*/ 0 w 6206843"/>
              <a:gd name="connsiteY3" fmla="*/ 5699425 h 56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43" h="5699425">
                <a:moveTo>
                  <a:pt x="0" y="0"/>
                </a:moveTo>
                <a:lnTo>
                  <a:pt x="6206843" y="3667549"/>
                </a:lnTo>
                <a:lnTo>
                  <a:pt x="6206843" y="5699425"/>
                </a:lnTo>
                <a:lnTo>
                  <a:pt x="0" y="5699425"/>
                </a:lnTo>
                <a:close/>
              </a:path>
            </a:pathLst>
          </a:custGeom>
          <a:solidFill>
            <a:srgbClr val="1817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4365" y="1807210"/>
            <a:ext cx="8502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赵卓成</a:t>
            </a:r>
            <a:r>
              <a: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54650" y="1562100"/>
            <a:ext cx="56540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在实训之前学习过servlet和jsp的使用方法，用jsp制作过小项目，当时觉得用着还可以，但是有时候各个jsp的拼接有些麻烦，得全组成员一起开发一起更改，而且换了机器也很棘手。</a:t>
            </a:r>
          </a:p>
          <a:p>
            <a:pPr algn="l">
              <a:buClrTx/>
              <a:buSzTx/>
              <a:buNone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这次实训使用了SMM框架，轻量、前后端分离和组件模块的实现，让成员间的开发更加灵活；老师给我们讲解的流程让我体验到了更方便的开发模式，受益匪浅。不过很多东西都是用啥学啥，很多知识都是停留在使用层面没有去理解，下次遇到新问题可能又会出错，所以在实训结束后我要继续深入学习。</a:t>
            </a:r>
            <a:endParaRPr lang="zh-CN" altLang="en-US" sz="2400" dirty="0">
              <a:solidFill>
                <a:srgbClr val="1A587E"/>
              </a:solidFill>
            </a:endParaRPr>
          </a:p>
        </p:txBody>
      </p:sp>
      <p:pic>
        <p:nvPicPr>
          <p:cNvPr id="10" name="图片 9" descr="图片包含 自然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>
            <a:fillRect/>
          </a:stretch>
        </p:blipFill>
        <p:spPr>
          <a:xfrm>
            <a:off x="1" y="0"/>
            <a:ext cx="5294498" cy="6858000"/>
          </a:xfrm>
          <a:custGeom>
            <a:avLst/>
            <a:gdLst>
              <a:gd name="connsiteX0" fmla="*/ 0 w 5294498"/>
              <a:gd name="connsiteY0" fmla="*/ 0 h 6858000"/>
              <a:gd name="connsiteX1" fmla="*/ 4756583 w 5294498"/>
              <a:gd name="connsiteY1" fmla="*/ 0 h 6858000"/>
              <a:gd name="connsiteX2" fmla="*/ 5294498 w 5294498"/>
              <a:gd name="connsiteY2" fmla="*/ 687493 h 6858000"/>
              <a:gd name="connsiteX3" fmla="*/ 5294498 w 5294498"/>
              <a:gd name="connsiteY3" fmla="*/ 6858000 h 6858000"/>
              <a:gd name="connsiteX4" fmla="*/ 0 w 529449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498" h="6858000">
                <a:moveTo>
                  <a:pt x="0" y="0"/>
                </a:moveTo>
                <a:lnTo>
                  <a:pt x="4756583" y="0"/>
                </a:lnTo>
                <a:lnTo>
                  <a:pt x="5294498" y="687493"/>
                </a:lnTo>
                <a:lnTo>
                  <a:pt x="5294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H="1">
            <a:off x="-13063" y="1158575"/>
            <a:ext cx="5307561" cy="5699425"/>
          </a:xfrm>
          <a:custGeom>
            <a:avLst/>
            <a:gdLst>
              <a:gd name="connsiteX0" fmla="*/ 0 w 6206843"/>
              <a:gd name="connsiteY0" fmla="*/ 0 h 5699425"/>
              <a:gd name="connsiteX1" fmla="*/ 6206843 w 6206843"/>
              <a:gd name="connsiteY1" fmla="*/ 3667549 h 5699425"/>
              <a:gd name="connsiteX2" fmla="*/ 6206843 w 6206843"/>
              <a:gd name="connsiteY2" fmla="*/ 5699425 h 5699425"/>
              <a:gd name="connsiteX3" fmla="*/ 0 w 6206843"/>
              <a:gd name="connsiteY3" fmla="*/ 5699425 h 56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43" h="5699425">
                <a:moveTo>
                  <a:pt x="0" y="0"/>
                </a:moveTo>
                <a:lnTo>
                  <a:pt x="6206843" y="3667549"/>
                </a:lnTo>
                <a:lnTo>
                  <a:pt x="6206843" y="5699425"/>
                </a:lnTo>
                <a:lnTo>
                  <a:pt x="0" y="5699425"/>
                </a:lnTo>
                <a:close/>
              </a:path>
            </a:pathLst>
          </a:custGeom>
          <a:solidFill>
            <a:srgbClr val="1817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4365" y="1807210"/>
            <a:ext cx="8502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贾一鸣</a:t>
            </a:r>
            <a:r>
              <a: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69255" y="1931670"/>
            <a:ext cx="56540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本次实训，老师在网上给我们详细讲解了环境搭建、spingboot、vue、文档编写等等内容，使我对这些内容有了新的认识和了解。这次还了解了企业中编程的方式，对以后工作有很大的帮助。同时，以小组为单位进行实践，锻炼了我的实际工作能力，让我对学习的内容得以实践，也让我认识到队员之间的交流的重要性。总之，本次实训我受益匪浅。</a:t>
            </a:r>
          </a:p>
          <a:p>
            <a:pPr algn="l">
              <a:buClrTx/>
              <a:buSzTx/>
              <a:buNone/>
            </a:pPr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</a:rPr>
              <a:t>这次假期实训因为疫情影响只能在网上进行，不过老师们还是很负责地在教导我们，非常感谢老师。</a:t>
            </a:r>
          </a:p>
        </p:txBody>
      </p:sp>
      <p:pic>
        <p:nvPicPr>
          <p:cNvPr id="10" name="图片 9" descr="图片包含 自然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>
            <a:fillRect/>
          </a:stretch>
        </p:blipFill>
        <p:spPr>
          <a:xfrm>
            <a:off x="1" y="0"/>
            <a:ext cx="5294498" cy="6858000"/>
          </a:xfrm>
          <a:custGeom>
            <a:avLst/>
            <a:gdLst>
              <a:gd name="connsiteX0" fmla="*/ 0 w 5294498"/>
              <a:gd name="connsiteY0" fmla="*/ 0 h 6858000"/>
              <a:gd name="connsiteX1" fmla="*/ 4756583 w 5294498"/>
              <a:gd name="connsiteY1" fmla="*/ 0 h 6858000"/>
              <a:gd name="connsiteX2" fmla="*/ 5294498 w 5294498"/>
              <a:gd name="connsiteY2" fmla="*/ 687493 h 6858000"/>
              <a:gd name="connsiteX3" fmla="*/ 5294498 w 5294498"/>
              <a:gd name="connsiteY3" fmla="*/ 6858000 h 6858000"/>
              <a:gd name="connsiteX4" fmla="*/ 0 w 529449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498" h="6858000">
                <a:moveTo>
                  <a:pt x="0" y="0"/>
                </a:moveTo>
                <a:lnTo>
                  <a:pt x="4756583" y="0"/>
                </a:lnTo>
                <a:lnTo>
                  <a:pt x="5294498" y="687493"/>
                </a:lnTo>
                <a:lnTo>
                  <a:pt x="5294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H="1">
            <a:off x="-13063" y="1158575"/>
            <a:ext cx="5307561" cy="5699425"/>
          </a:xfrm>
          <a:custGeom>
            <a:avLst/>
            <a:gdLst>
              <a:gd name="connsiteX0" fmla="*/ 0 w 6206843"/>
              <a:gd name="connsiteY0" fmla="*/ 0 h 5699425"/>
              <a:gd name="connsiteX1" fmla="*/ 6206843 w 6206843"/>
              <a:gd name="connsiteY1" fmla="*/ 3667549 h 5699425"/>
              <a:gd name="connsiteX2" fmla="*/ 6206843 w 6206843"/>
              <a:gd name="connsiteY2" fmla="*/ 5699425 h 5699425"/>
              <a:gd name="connsiteX3" fmla="*/ 0 w 6206843"/>
              <a:gd name="connsiteY3" fmla="*/ 5699425 h 56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43" h="5699425">
                <a:moveTo>
                  <a:pt x="0" y="0"/>
                </a:moveTo>
                <a:lnTo>
                  <a:pt x="6206843" y="3667549"/>
                </a:lnTo>
                <a:lnTo>
                  <a:pt x="6206843" y="5699425"/>
                </a:lnTo>
                <a:lnTo>
                  <a:pt x="0" y="5699425"/>
                </a:lnTo>
                <a:close/>
              </a:path>
            </a:pathLst>
          </a:custGeom>
          <a:solidFill>
            <a:srgbClr val="1817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4365" y="1807210"/>
            <a:ext cx="8502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马恩沛</a:t>
            </a:r>
            <a:r>
              <a: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69255" y="1931670"/>
            <a:ext cx="56540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A587E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经过本次实验，我熟悉了企业的开发流程，并且掌握了前后端分离开发的相关技术，如：springboot,vue等开发技术。在本次实训之前，我曾经用过jsp开发web项目，但是jsp开发过程很复杂且不清晰，很难做到团队配合开发，并且jsp项目可移植性很差。本次实训使用的SSM框架开发技术则很适合团队开发，本次实训结束后，我的团队配合能力以及团队交流能力大大加强，这能够帮助我适应毕业之后在企业的工作</a:t>
            </a:r>
            <a:r>
              <a:rPr lang="zh-CN" altLang="en-US" sz="2400" dirty="0">
                <a:solidFill>
                  <a:srgbClr val="1A587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pic>
        <p:nvPicPr>
          <p:cNvPr id="10" name="图片 9" descr="图片包含 自然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>
            <a:fillRect/>
          </a:stretch>
        </p:blipFill>
        <p:spPr>
          <a:xfrm>
            <a:off x="1" y="0"/>
            <a:ext cx="5294498" cy="6858000"/>
          </a:xfrm>
          <a:custGeom>
            <a:avLst/>
            <a:gdLst>
              <a:gd name="connsiteX0" fmla="*/ 0 w 5294498"/>
              <a:gd name="connsiteY0" fmla="*/ 0 h 6858000"/>
              <a:gd name="connsiteX1" fmla="*/ 4756583 w 5294498"/>
              <a:gd name="connsiteY1" fmla="*/ 0 h 6858000"/>
              <a:gd name="connsiteX2" fmla="*/ 5294498 w 5294498"/>
              <a:gd name="connsiteY2" fmla="*/ 687493 h 6858000"/>
              <a:gd name="connsiteX3" fmla="*/ 5294498 w 5294498"/>
              <a:gd name="connsiteY3" fmla="*/ 6858000 h 6858000"/>
              <a:gd name="connsiteX4" fmla="*/ 0 w 529449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498" h="6858000">
                <a:moveTo>
                  <a:pt x="0" y="0"/>
                </a:moveTo>
                <a:lnTo>
                  <a:pt x="4756583" y="0"/>
                </a:lnTo>
                <a:lnTo>
                  <a:pt x="5294498" y="687493"/>
                </a:lnTo>
                <a:lnTo>
                  <a:pt x="5294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H="1">
            <a:off x="-13063" y="1158575"/>
            <a:ext cx="5307561" cy="5699425"/>
          </a:xfrm>
          <a:custGeom>
            <a:avLst/>
            <a:gdLst>
              <a:gd name="connsiteX0" fmla="*/ 0 w 6206843"/>
              <a:gd name="connsiteY0" fmla="*/ 0 h 5699425"/>
              <a:gd name="connsiteX1" fmla="*/ 6206843 w 6206843"/>
              <a:gd name="connsiteY1" fmla="*/ 3667549 h 5699425"/>
              <a:gd name="connsiteX2" fmla="*/ 6206843 w 6206843"/>
              <a:gd name="connsiteY2" fmla="*/ 5699425 h 5699425"/>
              <a:gd name="connsiteX3" fmla="*/ 0 w 6206843"/>
              <a:gd name="connsiteY3" fmla="*/ 5699425 h 56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43" h="5699425">
                <a:moveTo>
                  <a:pt x="0" y="0"/>
                </a:moveTo>
                <a:lnTo>
                  <a:pt x="6206843" y="3667549"/>
                </a:lnTo>
                <a:lnTo>
                  <a:pt x="6206843" y="5699425"/>
                </a:lnTo>
                <a:lnTo>
                  <a:pt x="0" y="5699425"/>
                </a:lnTo>
                <a:close/>
              </a:path>
            </a:pathLst>
          </a:custGeom>
          <a:solidFill>
            <a:srgbClr val="1817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44365" y="1807210"/>
            <a:ext cx="8502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柴斌峰</a:t>
            </a:r>
            <a:r>
              <a:rPr lang="en-US" altLang="zh-CN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4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1787520">
            <a:off x="-1149839" y="-665130"/>
            <a:ext cx="7517279" cy="8268539"/>
          </a:xfrm>
          <a:custGeom>
            <a:avLst/>
            <a:gdLst>
              <a:gd name="connsiteX0" fmla="*/ 0 w 7517279"/>
              <a:gd name="connsiteY0" fmla="*/ 2224421 h 8176033"/>
              <a:gd name="connsiteX1" fmla="*/ 3885318 w 7517279"/>
              <a:gd name="connsiteY1" fmla="*/ 0 h 8176033"/>
              <a:gd name="connsiteX2" fmla="*/ 7517279 w 7517279"/>
              <a:gd name="connsiteY2" fmla="*/ 0 h 8176033"/>
              <a:gd name="connsiteX3" fmla="*/ 7517279 w 7517279"/>
              <a:gd name="connsiteY3" fmla="*/ 5823055 h 8176033"/>
              <a:gd name="connsiteX4" fmla="*/ 3407417 w 7517279"/>
              <a:gd name="connsiteY4" fmla="*/ 8176033 h 817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7279" h="8176033">
                <a:moveTo>
                  <a:pt x="0" y="2224421"/>
                </a:moveTo>
                <a:lnTo>
                  <a:pt x="3885318" y="0"/>
                </a:lnTo>
                <a:lnTo>
                  <a:pt x="7517279" y="0"/>
                </a:lnTo>
                <a:lnTo>
                  <a:pt x="7517279" y="5823055"/>
                </a:lnTo>
                <a:lnTo>
                  <a:pt x="3407417" y="8176033"/>
                </a:lnTo>
                <a:close/>
              </a:path>
            </a:pathLst>
          </a:custGeom>
          <a:solidFill>
            <a:srgbClr val="4F82A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6"/>
          <a:stretch>
            <a:fillRect/>
          </a:stretch>
        </p:blipFill>
        <p:spPr>
          <a:xfrm>
            <a:off x="0" y="0"/>
            <a:ext cx="7628966" cy="6858000"/>
          </a:xfrm>
          <a:custGeom>
            <a:avLst/>
            <a:gdLst>
              <a:gd name="connsiteX0" fmla="*/ 0 w 7628966"/>
              <a:gd name="connsiteY0" fmla="*/ 0 h 6858000"/>
              <a:gd name="connsiteX1" fmla="*/ 4477024 w 7628966"/>
              <a:gd name="connsiteY1" fmla="*/ 0 h 6858000"/>
              <a:gd name="connsiteX2" fmla="*/ 7628966 w 7628966"/>
              <a:gd name="connsiteY2" fmla="*/ 1804550 h 6858000"/>
              <a:gd name="connsiteX3" fmla="*/ 4735765 w 7628966"/>
              <a:gd name="connsiteY3" fmla="*/ 6858000 h 6858000"/>
              <a:gd name="connsiteX4" fmla="*/ 0 w 76289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8966" h="6858000">
                <a:moveTo>
                  <a:pt x="0" y="0"/>
                </a:moveTo>
                <a:lnTo>
                  <a:pt x="4477024" y="0"/>
                </a:lnTo>
                <a:lnTo>
                  <a:pt x="7628966" y="1804550"/>
                </a:lnTo>
                <a:lnTo>
                  <a:pt x="47357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0170340" y="1585306"/>
            <a:ext cx="923330" cy="17785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5D8DB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谢谢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723280" y="3720814"/>
            <a:ext cx="923330" cy="19094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聆听</a:t>
            </a:r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9549592" y="2730999"/>
            <a:ext cx="1573152" cy="1526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8804275" y="2456815"/>
            <a:ext cx="551815" cy="3391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3D5B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第三组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D5B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3D5B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网上购物系统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5711819" y="1502563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5711819" y="1502563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6887475" y="1502563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登录界面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817159" y="1637211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5711819" y="2614956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5711819" y="2614956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9" name="文本框 38"/>
          <p:cNvSpPr txBox="1"/>
          <p:nvPr/>
        </p:nvSpPr>
        <p:spPr>
          <a:xfrm>
            <a:off x="6887475" y="2614956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商店页面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17159" y="2749604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5711819" y="3719647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5711819" y="3719647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43" name="文本框 42"/>
          <p:cNvSpPr txBox="1"/>
          <p:nvPr/>
        </p:nvSpPr>
        <p:spPr>
          <a:xfrm>
            <a:off x="6887475" y="3719647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购物车页面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817159" y="3854295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5711819" y="4824338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5711819" y="4824338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47" name="文本框 46"/>
          <p:cNvSpPr txBox="1"/>
          <p:nvPr/>
        </p:nvSpPr>
        <p:spPr>
          <a:xfrm>
            <a:off x="6887475" y="4824338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个人资料订单等页面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817159" y="4958986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pic>
        <p:nvPicPr>
          <p:cNvPr id="76" name="图片 75" descr="图片包含 自然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354" y="2236295"/>
            <a:ext cx="4494731" cy="2528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7" name="文本框 76"/>
          <p:cNvSpPr txBox="1"/>
          <p:nvPr/>
        </p:nvSpPr>
        <p:spPr>
          <a:xfrm>
            <a:off x="4142649" y="1637211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5094514" y="1637211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登录界面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1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商品页面首页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登录界面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B6E11D0-8AB3-42E7-9A49-CA879348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72" y="1433782"/>
            <a:ext cx="7745595" cy="46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商品首页</a:t>
            </a:r>
            <a:r>
              <a:rPr lang="en-US" altLang="zh-CN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596636-431E-44A8-81EB-FE3481044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67" y="1406799"/>
            <a:ext cx="8149624" cy="48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3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商品详情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0BFD983-C7EC-4736-BEB6-A05FD2033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46" y="1459468"/>
            <a:ext cx="8335964" cy="49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47927" y="665655"/>
            <a:ext cx="5232400" cy="638629"/>
          </a:xfrm>
          <a:prstGeom prst="roundRect">
            <a:avLst/>
          </a:prstGeom>
          <a:solidFill>
            <a:schemeClr val="bg1"/>
          </a:solidFill>
          <a:ln>
            <a:solidFill>
              <a:srgbClr val="6F9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 descr="图片包含 文字&#10;&#10;自动生成的说明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17173" r="72249" b="71491"/>
          <a:stretch>
            <a:fillRect/>
          </a:stretch>
        </p:blipFill>
        <p:spPr>
          <a:xfrm>
            <a:off x="147927" y="665655"/>
            <a:ext cx="1175656" cy="638629"/>
          </a:xfrm>
          <a:custGeom>
            <a:avLst/>
            <a:gdLst>
              <a:gd name="connsiteX0" fmla="*/ 106440 w 1175656"/>
              <a:gd name="connsiteY0" fmla="*/ 0 h 638629"/>
              <a:gd name="connsiteX1" fmla="*/ 1175656 w 1175656"/>
              <a:gd name="connsiteY1" fmla="*/ 0 h 638629"/>
              <a:gd name="connsiteX2" fmla="*/ 1175656 w 1175656"/>
              <a:gd name="connsiteY2" fmla="*/ 638629 h 638629"/>
              <a:gd name="connsiteX3" fmla="*/ 106440 w 1175656"/>
              <a:gd name="connsiteY3" fmla="*/ 638629 h 638629"/>
              <a:gd name="connsiteX4" fmla="*/ 0 w 1175656"/>
              <a:gd name="connsiteY4" fmla="*/ 532189 h 638629"/>
              <a:gd name="connsiteX5" fmla="*/ 0 w 1175656"/>
              <a:gd name="connsiteY5" fmla="*/ 106440 h 638629"/>
              <a:gd name="connsiteX6" fmla="*/ 106440 w 1175656"/>
              <a:gd name="connsiteY6" fmla="*/ 0 h 63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5656" h="638629">
                <a:moveTo>
                  <a:pt x="106440" y="0"/>
                </a:moveTo>
                <a:lnTo>
                  <a:pt x="1175656" y="0"/>
                </a:lnTo>
                <a:lnTo>
                  <a:pt x="1175656" y="638629"/>
                </a:lnTo>
                <a:lnTo>
                  <a:pt x="106440" y="638629"/>
                </a:lnTo>
                <a:cubicBezTo>
                  <a:pt x="47655" y="638629"/>
                  <a:pt x="0" y="590974"/>
                  <a:pt x="0" y="532189"/>
                </a:cubicBezTo>
                <a:lnTo>
                  <a:pt x="0" y="106440"/>
                </a:lnTo>
                <a:cubicBezTo>
                  <a:pt x="0" y="47655"/>
                  <a:pt x="47655" y="0"/>
                  <a:pt x="106440" y="0"/>
                </a:cubicBezTo>
                <a:close/>
              </a:path>
            </a:pathLst>
          </a:custGeom>
        </p:spPr>
      </p:pic>
      <p:sp>
        <p:nvSpPr>
          <p:cNvPr id="30" name="文本框 29"/>
          <p:cNvSpPr txBox="1"/>
          <p:nvPr/>
        </p:nvSpPr>
        <p:spPr>
          <a:xfrm>
            <a:off x="1323583" y="665655"/>
            <a:ext cx="40567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商品详情</a:t>
            </a:r>
            <a:r>
              <a:rPr lang="en-US" altLang="zh-CN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3267" y="800303"/>
            <a:ext cx="9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-216110" y="2597793"/>
            <a:ext cx="951865" cy="2586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pc="600" dirty="0">
                <a:solidFill>
                  <a:srgbClr val="6F97D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模块介绍</a:t>
            </a:r>
            <a:endParaRPr lang="en-US" altLang="zh-CN" sz="3200" b="1" spc="600" dirty="0">
              <a:solidFill>
                <a:srgbClr val="6F97D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cxnSp>
        <p:nvCxnSpPr>
          <p:cNvPr id="79" name="直接连接符 78"/>
          <p:cNvCxnSpPr/>
          <p:nvPr/>
        </p:nvCxnSpPr>
        <p:spPr>
          <a:xfrm>
            <a:off x="735755" y="2470976"/>
            <a:ext cx="0" cy="23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1667CC9-624D-4516-8FE8-846B8C3BD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29" y="1440697"/>
            <a:ext cx="8225541" cy="48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941</Words>
  <Application>Microsoft Office PowerPoint</Application>
  <PresentationFormat>宽屏</PresentationFormat>
  <Paragraphs>105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仿宋</vt:lpstr>
      <vt:lpstr>华文仿宋</vt:lpstr>
      <vt:lpstr>宋体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杨</dc:creator>
  <cp:lastModifiedBy>柴 斌峰</cp:lastModifiedBy>
  <cp:revision>56</cp:revision>
  <dcterms:created xsi:type="dcterms:W3CDTF">2019-03-06T10:40:00Z</dcterms:created>
  <dcterms:modified xsi:type="dcterms:W3CDTF">2020-07-26T23:37:44Z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